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0_0.xml" ContentType="application/vnd.ms-powerpoint.comments+xml"/>
  <Override PartName="/ppt/comments/modernComment_106_0.xml" ContentType="application/vnd.ms-powerpoint.comment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8288000" cy="10287000"/>
  <p:notesSz cx="6858000" cy="9144000"/>
  <p:embeddedFontLst>
    <p:embeddedFont>
      <p:font typeface="Assistant" pitchFamily="2" charset="-79"/>
      <p:regular r:id="rId18"/>
      <p:bold r:id="rId19"/>
    </p:embeddedFont>
    <p:embeddedFont>
      <p:font typeface="Assistant Bold" charset="-79"/>
      <p:regular r:id="rId20"/>
    </p:embeddedFont>
    <p:embeddedFont>
      <p:font typeface="Vesper Libre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3BE416-6311-93EB-8E26-B90434875D72}" name="Michelle Tinger" initials="MT" userId="S::mtinger@srpedd.org::bf6a069e-b0d8-4680-86dc-1b19761d6e9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ey Matthews" userId="788a1f73-0f88-4617-9c0c-55bd7d35ef9e" providerId="ADAL" clId="{82218245-0AB6-41B8-B41A-0B78B2EB32E3}"/>
    <pc:docChg chg="modSld">
      <pc:chgData name="Audrey Matthews" userId="788a1f73-0f88-4617-9c0c-55bd7d35ef9e" providerId="ADAL" clId="{82218245-0AB6-41B8-B41A-0B78B2EB32E3}" dt="2025-05-19T15:46:24.808" v="1" actId="732"/>
      <pc:docMkLst>
        <pc:docMk/>
      </pc:docMkLst>
      <pc:sldChg chg="modSp mod">
        <pc:chgData name="Audrey Matthews" userId="788a1f73-0f88-4617-9c0c-55bd7d35ef9e" providerId="ADAL" clId="{82218245-0AB6-41B8-B41A-0B78B2EB32E3}" dt="2025-05-19T15:46:24.808" v="1" actId="732"/>
        <pc:sldMkLst>
          <pc:docMk/>
          <pc:sldMk cId="0" sldId="267"/>
        </pc:sldMkLst>
        <pc:picChg chg="mod modCrop">
          <ac:chgData name="Audrey Matthews" userId="788a1f73-0f88-4617-9c0c-55bd7d35ef9e" providerId="ADAL" clId="{82218245-0AB6-41B8-B41A-0B78B2EB32E3}" dt="2025-05-19T15:46:24.808" v="1" actId="732"/>
          <ac:picMkLst>
            <pc:docMk/>
            <pc:sldMk cId="0" sldId="267"/>
            <ac:picMk id="6" creationId="{588559BA-F7DA-6D37-D858-C929B91C5E9E}"/>
          </ac:picMkLst>
        </pc:picChg>
      </pc:sldChg>
    </pc:docChg>
  </pc:docChgLst>
</pc:chgInfo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7C7201E-DAF2-41B8-B635-9D9AAD5F566D}" authorId="{DA3BE416-6311-93EB-8E26-B90434875D72}" created="2025-04-12T15:57:37.99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6" creationId="{00000000-0000-0000-0000-000000000000}"/>
    </ac:deMkLst>
    <p188:txBody>
      <a:bodyPr/>
      <a:lstStyle/>
      <a:p>
        <a:r>
          <a:rPr lang="en-US"/>
          <a:t>Update image</a:t>
        </a:r>
      </a:p>
    </p188:txBody>
  </p188:cm>
</p188:cmLst>
</file>

<file path=ppt/comments/modernComment_106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0F5BDC7-9778-447D-913C-2D195A5A303F}" authorId="{DA3BE416-6311-93EB-8E26-B90434875D72}" created="2025-04-12T15:55:43.54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2"/>
      <ac:spMk id="3" creationId="{00000000-0000-0000-0000-000000000000}"/>
    </ac:deMkLst>
    <p188:txBody>
      <a:bodyPr/>
      <a:lstStyle/>
      <a:p>
        <a:r>
          <a:rPr lang="en-US"/>
          <a:t>Update image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30F92-7FB0-4031-851C-97C65985F3E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5012-6BA7-4552-A0E1-98218938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7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5012-6BA7-4552-A0E1-98218938B4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6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0_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microsoft.com/office/2018/10/relationships/comments" Target="../comments/modernComment_106_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924800" cy="10287000"/>
          </a:xfrm>
          <a:prstGeom prst="rect">
            <a:avLst/>
          </a:prstGeom>
          <a:solidFill>
            <a:srgbClr val="31524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464275" y="9205339"/>
            <a:ext cx="795025" cy="106180"/>
            <a:chOff x="0" y="0"/>
            <a:chExt cx="3803650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9247255"/>
            <a:ext cx="704820" cy="34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68"/>
              </a:lnSpc>
            </a:pPr>
            <a:r>
              <a:rPr lang="en-US" sz="2400" b="1" dirty="0">
                <a:solidFill>
                  <a:schemeClr val="bg1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51258" y="1959536"/>
            <a:ext cx="6224012" cy="6257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44"/>
              </a:lnSpc>
            </a:pPr>
            <a:r>
              <a:rPr lang="en-US" sz="9200" b="1" dirty="0">
                <a:solidFill>
                  <a:srgbClr val="315240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The Open Space and Recreation Plan Process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51258" y="8442473"/>
            <a:ext cx="3876969" cy="84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Fairhaven OSRP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February 2025 - May 2026</a:t>
            </a:r>
          </a:p>
        </p:txBody>
      </p:sp>
      <p:pic>
        <p:nvPicPr>
          <p:cNvPr id="1026" name="Picture 2" descr="Aerial view of Fairhaven, MA taken from Standard Times plane">
            <a:extLst>
              <a:ext uri="{FF2B5EF4-FFF2-40B4-BE49-F238E27FC236}">
                <a16:creationId xmlns:a16="http://schemas.microsoft.com/office/drawing/2014/main" id="{AC53AD65-0827-96AA-FDA5-71550CEB5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5036"/>
            <a:ext cx="9832658" cy="709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239280" cy="11811000"/>
          </a:xfrm>
          <a:prstGeom prst="rect">
            <a:avLst/>
          </a:prstGeom>
          <a:solidFill>
            <a:srgbClr val="31524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279083" y="1540093"/>
            <a:ext cx="8980217" cy="753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Certain sections of the plan will not need to be updated. Data regarding underlying unchanging environmental features like geology, soils, aquifer areas, etc. can remain largely as written. A first step in plan development will be to identify and confirm these sections with the Steering Committee. 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272727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We will revise maps and figures, where needed, to be in a standard format and to reflect best available data. 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272727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We anticipate three draft documents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One draft document for Steering Committee Review prior to the 2nd public meeting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Second draft document for presentation at the 2nd public meeting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Final draft document that incorporates all feedback for submission to the state for certification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272727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We will assist in responding to any state comments received, and update / release the final plan.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464275" y="9152120"/>
            <a:ext cx="795025" cy="106180"/>
            <a:chOff x="0" y="0"/>
            <a:chExt cx="3803650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733424"/>
            <a:ext cx="6210580" cy="325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59"/>
              </a:lnSpc>
            </a:pPr>
            <a:r>
              <a:rPr lang="en-US" sz="7999" b="1">
                <a:solidFill>
                  <a:srgbClr val="FFFFFF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Task 3: </a:t>
            </a:r>
          </a:p>
          <a:p>
            <a:pPr algn="l">
              <a:lnSpc>
                <a:spcPts val="8559"/>
              </a:lnSpc>
            </a:pPr>
            <a:r>
              <a:rPr lang="en-US" sz="7999" b="1">
                <a:solidFill>
                  <a:srgbClr val="FFFFFF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Plan </a:t>
            </a:r>
          </a:p>
          <a:p>
            <a:pPr algn="l">
              <a:lnSpc>
                <a:spcPts val="8560"/>
              </a:lnSpc>
            </a:pPr>
            <a:r>
              <a:rPr lang="en-US" sz="8000" b="1">
                <a:solidFill>
                  <a:srgbClr val="FFFFFF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Writing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935587"/>
            <a:ext cx="704820" cy="32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8"/>
              </a:lnSpc>
            </a:pPr>
            <a:r>
              <a:rPr lang="en-US" sz="2400" b="1">
                <a:solidFill>
                  <a:srgbClr val="FFFFFF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10</a:t>
            </a:r>
          </a:p>
        </p:txBody>
      </p:sp>
      <p:grpSp>
        <p:nvGrpSpPr>
          <p:cNvPr id="9" name="Group 9"/>
          <p:cNvGrpSpPr/>
          <p:nvPr/>
        </p:nvGrpSpPr>
        <p:grpSpPr>
          <a:xfrm rot="5400000">
            <a:off x="7833436" y="8522746"/>
            <a:ext cx="288181" cy="252158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C7E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25400"/>
              <a:ext cx="558800" cy="635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7833436" y="5499550"/>
            <a:ext cx="288181" cy="252158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C7E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5400"/>
              <a:ext cx="558800" cy="635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7833436" y="4247112"/>
            <a:ext cx="288181" cy="252158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C7E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25400"/>
              <a:ext cx="558800" cy="635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5400000">
            <a:off x="7833436" y="1656186"/>
            <a:ext cx="288181" cy="252158"/>
            <a:chOff x="0" y="0"/>
            <a:chExt cx="812800" cy="7112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C7E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25400"/>
              <a:ext cx="558800" cy="635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239280" cy="11811000"/>
          </a:xfrm>
          <a:prstGeom prst="rect">
            <a:avLst/>
          </a:prstGeom>
          <a:solidFill>
            <a:srgbClr val="31524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464275" y="9152120"/>
            <a:ext cx="795025" cy="106180"/>
            <a:chOff x="0" y="0"/>
            <a:chExt cx="3803650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8261211" y="3067002"/>
            <a:ext cx="1208883" cy="1590636"/>
          </a:xfrm>
          <a:custGeom>
            <a:avLst/>
            <a:gdLst/>
            <a:ahLst/>
            <a:cxnLst/>
            <a:rect l="l" t="t" r="r" b="b"/>
            <a:pathLst>
              <a:path w="1208883" h="1590636">
                <a:moveTo>
                  <a:pt x="0" y="0"/>
                </a:moveTo>
                <a:lnTo>
                  <a:pt x="1208883" y="0"/>
                </a:lnTo>
                <a:lnTo>
                  <a:pt x="1208883" y="1590636"/>
                </a:lnTo>
                <a:lnTo>
                  <a:pt x="0" y="15906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195564" y="5636498"/>
            <a:ext cx="1340177" cy="1362472"/>
          </a:xfrm>
          <a:custGeom>
            <a:avLst/>
            <a:gdLst/>
            <a:ahLst/>
            <a:cxnLst/>
            <a:rect l="l" t="t" r="r" b="b"/>
            <a:pathLst>
              <a:path w="1340177" h="1362472">
                <a:moveTo>
                  <a:pt x="0" y="0"/>
                </a:moveTo>
                <a:lnTo>
                  <a:pt x="1340177" y="0"/>
                </a:lnTo>
                <a:lnTo>
                  <a:pt x="1340177" y="1362472"/>
                </a:lnTo>
                <a:lnTo>
                  <a:pt x="0" y="1362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700" y="1733424"/>
            <a:ext cx="6210580" cy="325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59"/>
              </a:lnSpc>
            </a:pPr>
            <a:r>
              <a:rPr lang="en-US" sz="7999" b="1">
                <a:solidFill>
                  <a:srgbClr val="FFFFFF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Task 4: Open Space Inventory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88081" y="3240405"/>
            <a:ext cx="7073706" cy="375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Town Staff will provide up-to-date information on Open Space and Recreation lands and programming in Fairhaven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272727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272727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272727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SRPEDD will work with the Steering Committee to verify the inventory and prepare a site matrix and map of Fairhaven’s open spaces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935587"/>
            <a:ext cx="704820" cy="32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8"/>
              </a:lnSpc>
            </a:pPr>
            <a:r>
              <a:rPr lang="en-US" sz="2400" b="1">
                <a:solidFill>
                  <a:srgbClr val="FFFFFF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064943" y="130391"/>
            <a:ext cx="4554395" cy="394192"/>
          </a:xfrm>
          <a:custGeom>
            <a:avLst/>
            <a:gdLst/>
            <a:ahLst/>
            <a:cxnLst/>
            <a:rect l="l" t="t" r="r" b="b"/>
            <a:pathLst>
              <a:path w="4554395" h="394192">
                <a:moveTo>
                  <a:pt x="0" y="0"/>
                </a:moveTo>
                <a:lnTo>
                  <a:pt x="4554395" y="0"/>
                </a:lnTo>
                <a:lnTo>
                  <a:pt x="4554395" y="394193"/>
                </a:lnTo>
                <a:lnTo>
                  <a:pt x="0" y="3941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440" r="-1051" b="-34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2911" y="103296"/>
            <a:ext cx="6088492" cy="486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2"/>
              </a:lnSpc>
            </a:pPr>
            <a:r>
              <a:rPr lang="en-US" sz="3478" b="1">
                <a:solidFill>
                  <a:srgbClr val="315240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Steering Committee Schedule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8559BA-F7DA-6D37-D858-C929B91C5E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2264"/>
          <a:stretch/>
        </p:blipFill>
        <p:spPr>
          <a:xfrm>
            <a:off x="-30480" y="524582"/>
            <a:ext cx="18353760" cy="92671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64275" y="9152120"/>
            <a:ext cx="795025" cy="106180"/>
            <a:chOff x="0" y="0"/>
            <a:chExt cx="3803650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utoShape 5"/>
          <p:cNvSpPr/>
          <p:nvPr/>
        </p:nvSpPr>
        <p:spPr>
          <a:xfrm>
            <a:off x="1028700" y="3668746"/>
            <a:ext cx="16230600" cy="1217579"/>
          </a:xfrm>
          <a:prstGeom prst="rect">
            <a:avLst/>
          </a:prstGeom>
          <a:solidFill>
            <a:srgbClr val="609C7B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8435207" y="4436895"/>
            <a:ext cx="1413210" cy="141321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609C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03200" y="-47625"/>
              <a:ext cx="406400" cy="758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1026512" y="6075334"/>
            <a:ext cx="16230600" cy="1934892"/>
          </a:xfrm>
          <a:prstGeom prst="rect">
            <a:avLst/>
          </a:prstGeom>
          <a:solidFill>
            <a:srgbClr val="315240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3983006" y="7323408"/>
            <a:ext cx="3274106" cy="1473410"/>
          </a:xfrm>
          <a:prstGeom prst="rect">
            <a:avLst/>
          </a:prstGeom>
          <a:solidFill>
            <a:srgbClr val="93F2BF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1133475"/>
            <a:ext cx="13521304" cy="217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0"/>
              </a:lnSpc>
            </a:pPr>
            <a:r>
              <a:rPr lang="en-US" sz="8000" b="1">
                <a:solidFill>
                  <a:srgbClr val="315240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What is an Open Space and Recreation Plan (OSRP)?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84909" y="3982260"/>
            <a:ext cx="1331818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A document that describes a community’s open space and recreation resources.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8935587"/>
            <a:ext cx="704820" cy="32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8"/>
              </a:lnSpc>
            </a:pPr>
            <a:r>
              <a:rPr lang="en-US" sz="2400" b="1" dirty="0">
                <a:solidFill>
                  <a:srgbClr val="272727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81110" y="6399483"/>
            <a:ext cx="1587600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It is also a blueprint for action for open space and recreation decision-makers in a community.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026512" y="7323408"/>
            <a:ext cx="3274106" cy="1473410"/>
          </a:xfrm>
          <a:prstGeom prst="rect">
            <a:avLst/>
          </a:prstGeom>
          <a:solidFill>
            <a:srgbClr val="4C7E63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4160688" y="7323408"/>
            <a:ext cx="3274106" cy="1473410"/>
          </a:xfrm>
          <a:prstGeom prst="rect">
            <a:avLst/>
          </a:prstGeom>
          <a:solidFill>
            <a:srgbClr val="609C7B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7223799" y="7323408"/>
            <a:ext cx="3485101" cy="1473410"/>
          </a:xfrm>
          <a:prstGeom prst="rect">
            <a:avLst/>
          </a:prstGeom>
          <a:solidFill>
            <a:srgbClr val="6FB28E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0528047" y="7323408"/>
            <a:ext cx="3635812" cy="1473410"/>
          </a:xfrm>
          <a:prstGeom prst="rect">
            <a:avLst/>
          </a:prstGeom>
          <a:solidFill>
            <a:srgbClr val="7ECEA3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4448443" y="7517347"/>
            <a:ext cx="2709296" cy="1018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27272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Local</a:t>
            </a:r>
          </a:p>
          <a:p>
            <a:pPr algn="ctr">
              <a:lnSpc>
                <a:spcPts val="1855"/>
              </a:lnSpc>
            </a:pPr>
            <a:r>
              <a:rPr lang="en-US" sz="3500" b="1">
                <a:solidFill>
                  <a:srgbClr val="27272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Citizens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991305" y="7517347"/>
            <a:ext cx="2709296" cy="1018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27272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Planning</a:t>
            </a:r>
          </a:p>
          <a:p>
            <a:pPr algn="ctr">
              <a:lnSpc>
                <a:spcPts val="1855"/>
              </a:lnSpc>
            </a:pPr>
            <a:r>
              <a:rPr lang="en-US" sz="3500" b="1">
                <a:solidFill>
                  <a:srgbClr val="27272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Board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34794" y="7517347"/>
            <a:ext cx="2709296" cy="1018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27272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Cemetery</a:t>
            </a:r>
          </a:p>
          <a:p>
            <a:pPr algn="ctr">
              <a:lnSpc>
                <a:spcPts val="1855"/>
              </a:lnSpc>
            </a:pPr>
            <a:r>
              <a:rPr lang="en-US" sz="3500" b="1">
                <a:solidFill>
                  <a:srgbClr val="27272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Commission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65642" y="7517347"/>
            <a:ext cx="2709296" cy="1018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27272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Conservation</a:t>
            </a:r>
          </a:p>
          <a:p>
            <a:pPr algn="ctr">
              <a:lnSpc>
                <a:spcPts val="1855"/>
              </a:lnSpc>
            </a:pPr>
            <a:r>
              <a:rPr lang="en-US" sz="3500" b="1">
                <a:solidFill>
                  <a:srgbClr val="27272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Commission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228753" y="7517347"/>
            <a:ext cx="2709296" cy="1018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27272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Parks</a:t>
            </a:r>
          </a:p>
          <a:p>
            <a:pPr algn="ctr">
              <a:lnSpc>
                <a:spcPts val="1855"/>
              </a:lnSpc>
            </a:pPr>
            <a:r>
              <a:rPr lang="en-US" sz="3500" b="1">
                <a:solidFill>
                  <a:srgbClr val="27272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Commission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477500" y="0"/>
            <a:ext cx="7810500" cy="10287000"/>
          </a:xfrm>
          <a:prstGeom prst="rect">
            <a:avLst/>
          </a:prstGeom>
          <a:solidFill>
            <a:srgbClr val="31524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72728" y="1918835"/>
            <a:ext cx="1076638" cy="1155835"/>
          </a:xfrm>
          <a:custGeom>
            <a:avLst/>
            <a:gdLst/>
            <a:ahLst/>
            <a:cxnLst/>
            <a:rect l="l" t="t" r="r" b="b"/>
            <a:pathLst>
              <a:path w="1076638" h="1155835">
                <a:moveTo>
                  <a:pt x="0" y="0"/>
                </a:moveTo>
                <a:lnTo>
                  <a:pt x="1076638" y="0"/>
                </a:lnTo>
                <a:lnTo>
                  <a:pt x="1076638" y="1155835"/>
                </a:lnTo>
                <a:lnTo>
                  <a:pt x="0" y="1155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337383" y="4162808"/>
            <a:ext cx="747327" cy="995230"/>
          </a:xfrm>
          <a:custGeom>
            <a:avLst/>
            <a:gdLst/>
            <a:ahLst/>
            <a:cxnLst/>
            <a:rect l="l" t="t" r="r" b="b"/>
            <a:pathLst>
              <a:path w="747327" h="995230">
                <a:moveTo>
                  <a:pt x="0" y="0"/>
                </a:moveTo>
                <a:lnTo>
                  <a:pt x="747327" y="0"/>
                </a:lnTo>
                <a:lnTo>
                  <a:pt x="747327" y="995229"/>
                </a:lnTo>
                <a:lnTo>
                  <a:pt x="0" y="995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144000" y="6024812"/>
            <a:ext cx="1105366" cy="995230"/>
          </a:xfrm>
          <a:custGeom>
            <a:avLst/>
            <a:gdLst/>
            <a:ahLst/>
            <a:cxnLst/>
            <a:rect l="l" t="t" r="r" b="b"/>
            <a:pathLst>
              <a:path w="1105366" h="995230">
                <a:moveTo>
                  <a:pt x="0" y="0"/>
                </a:moveTo>
                <a:lnTo>
                  <a:pt x="1105366" y="0"/>
                </a:lnTo>
                <a:lnTo>
                  <a:pt x="1105366" y="995230"/>
                </a:lnTo>
                <a:lnTo>
                  <a:pt x="0" y="9952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337383" y="7668827"/>
            <a:ext cx="626253" cy="1155835"/>
          </a:xfrm>
          <a:custGeom>
            <a:avLst/>
            <a:gdLst/>
            <a:ahLst/>
            <a:cxnLst/>
            <a:rect l="l" t="t" r="r" b="b"/>
            <a:pathLst>
              <a:path w="626253" h="1155835">
                <a:moveTo>
                  <a:pt x="0" y="0"/>
                </a:moveTo>
                <a:lnTo>
                  <a:pt x="626253" y="0"/>
                </a:lnTo>
                <a:lnTo>
                  <a:pt x="626253" y="1155836"/>
                </a:lnTo>
                <a:lnTo>
                  <a:pt x="0" y="1155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4107927"/>
            <a:ext cx="6224012" cy="217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0"/>
              </a:lnSpc>
            </a:pPr>
            <a:r>
              <a:rPr lang="en-US" sz="8000" b="1">
                <a:solidFill>
                  <a:srgbClr val="315240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Why have an OSRP?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26392" y="1871210"/>
            <a:ext cx="6432908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I</a:t>
            </a:r>
            <a:r>
              <a:rPr lang="en-US" sz="2400" b="1">
                <a:solidFill>
                  <a:srgbClr val="FFFFFF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ntegrates many sources of data into one comprehensive picture of a community’s natural resources.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26392" y="3934325"/>
            <a:ext cx="6432908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Educates residents about conservation and recreation issues and increases awareness of local resources.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26392" y="5997440"/>
            <a:ext cx="6432908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Identifies actions that will protect and manage a community’s resources.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26392" y="7641455"/>
            <a:ext cx="6432908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It makes communities eligible to apply for grants through the Division of Conservation Services.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6464275" y="9152120"/>
            <a:ext cx="795025" cy="106180"/>
            <a:chOff x="0" y="0"/>
            <a:chExt cx="3803650" cy="508000"/>
          </a:xfrm>
        </p:grpSpPr>
        <p:sp>
          <p:nvSpPr>
            <p:cNvPr id="13" name="Freeform 13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8935587"/>
            <a:ext cx="704820" cy="32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8"/>
              </a:lnSpc>
            </a:pPr>
            <a:r>
              <a:rPr lang="en-US" sz="2400" b="1">
                <a:solidFill>
                  <a:srgbClr val="272727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64275" y="9152120"/>
            <a:ext cx="795025" cy="106180"/>
            <a:chOff x="0" y="0"/>
            <a:chExt cx="3803650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054113"/>
            <a:ext cx="10870853" cy="6547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8"/>
              </a:lnSpc>
            </a:pPr>
            <a:r>
              <a:rPr lang="en-US" sz="240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Section 1 - Plan Summary</a:t>
            </a:r>
          </a:p>
          <a:p>
            <a:pPr algn="l">
              <a:lnSpc>
                <a:spcPts val="4728"/>
              </a:lnSpc>
            </a:pPr>
            <a:r>
              <a:rPr lang="en-US" sz="240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Section 2 - Introduction</a:t>
            </a:r>
          </a:p>
          <a:p>
            <a:pPr algn="l">
              <a:lnSpc>
                <a:spcPts val="4728"/>
              </a:lnSpc>
            </a:pPr>
            <a:r>
              <a:rPr lang="en-US" sz="240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Section 3 - Community Setting</a:t>
            </a:r>
          </a:p>
          <a:p>
            <a:pPr algn="l">
              <a:lnSpc>
                <a:spcPts val="4728"/>
              </a:lnSpc>
            </a:pPr>
            <a:r>
              <a:rPr lang="en-US" sz="240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Section 4 - Environmental Inventory and Analysis</a:t>
            </a:r>
          </a:p>
          <a:p>
            <a:pPr algn="l">
              <a:lnSpc>
                <a:spcPts val="4728"/>
              </a:lnSpc>
            </a:pPr>
            <a:r>
              <a:rPr lang="en-US" sz="240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Section 5 - Inventory of Lands of Conservation and Recreation Interest</a:t>
            </a:r>
          </a:p>
          <a:p>
            <a:pPr algn="l">
              <a:lnSpc>
                <a:spcPts val="4728"/>
              </a:lnSpc>
            </a:pPr>
            <a:r>
              <a:rPr lang="en-US" sz="240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Section 6 - Community Vision</a:t>
            </a:r>
          </a:p>
          <a:p>
            <a:pPr algn="l">
              <a:lnSpc>
                <a:spcPts val="4728"/>
              </a:lnSpc>
            </a:pPr>
            <a:r>
              <a:rPr lang="en-US" sz="240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Section 7 - Analysis of Needs</a:t>
            </a:r>
          </a:p>
          <a:p>
            <a:pPr algn="l">
              <a:lnSpc>
                <a:spcPts val="4728"/>
              </a:lnSpc>
            </a:pPr>
            <a:r>
              <a:rPr lang="en-US" sz="240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Section 8 - Goals and Objectives</a:t>
            </a:r>
          </a:p>
          <a:p>
            <a:pPr algn="l">
              <a:lnSpc>
                <a:spcPts val="4728"/>
              </a:lnSpc>
            </a:pPr>
            <a:r>
              <a:rPr lang="en-US" sz="240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Section 9 - Five-Year Action Plan</a:t>
            </a:r>
          </a:p>
          <a:p>
            <a:pPr algn="l">
              <a:lnSpc>
                <a:spcPts val="4728"/>
              </a:lnSpc>
            </a:pPr>
            <a:r>
              <a:rPr lang="en-US" sz="240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Section 10 - Public Comment</a:t>
            </a:r>
          </a:p>
          <a:p>
            <a:pPr algn="l">
              <a:lnSpc>
                <a:spcPts val="4728"/>
              </a:lnSpc>
            </a:pPr>
            <a:r>
              <a:rPr lang="en-US" sz="240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Section 11 - References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133475"/>
            <a:ext cx="11670884" cy="1101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0"/>
              </a:lnSpc>
            </a:pPr>
            <a:r>
              <a:rPr lang="en-US" sz="8000" b="1">
                <a:solidFill>
                  <a:srgbClr val="315240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Required OSRP Sections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935587"/>
            <a:ext cx="704820" cy="32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8"/>
              </a:lnSpc>
            </a:pPr>
            <a:r>
              <a:rPr lang="en-US" sz="2400" b="1">
                <a:solidFill>
                  <a:srgbClr val="272727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04</a:t>
            </a:r>
          </a:p>
        </p:txBody>
      </p:sp>
      <p:sp>
        <p:nvSpPr>
          <p:cNvPr id="8" name="AutoShape 8"/>
          <p:cNvSpPr/>
          <p:nvPr/>
        </p:nvSpPr>
        <p:spPr>
          <a:xfrm>
            <a:off x="1028700" y="2757742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028700" y="3348292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028700" y="3938842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028700" y="4577017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1028700" y="5215192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1028700" y="5805742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1028700" y="6396292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1028700" y="6986842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028700" y="7529767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028700" y="8072692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870455" cy="10287000"/>
          </a:xfrm>
          <a:prstGeom prst="rect">
            <a:avLst/>
          </a:prstGeom>
          <a:solidFill>
            <a:srgbClr val="31524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464275" y="9152120"/>
            <a:ext cx="795025" cy="106180"/>
            <a:chOff x="0" y="0"/>
            <a:chExt cx="3803650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6720246" y="1818648"/>
            <a:ext cx="901818" cy="901818"/>
          </a:xfrm>
          <a:custGeom>
            <a:avLst/>
            <a:gdLst/>
            <a:ahLst/>
            <a:cxnLst/>
            <a:rect l="l" t="t" r="r" b="b"/>
            <a:pathLst>
              <a:path w="901818" h="901818">
                <a:moveTo>
                  <a:pt x="0" y="0"/>
                </a:moveTo>
                <a:lnTo>
                  <a:pt x="901818" y="0"/>
                </a:lnTo>
                <a:lnTo>
                  <a:pt x="901818" y="901818"/>
                </a:lnTo>
                <a:lnTo>
                  <a:pt x="0" y="9018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970539" y="1619500"/>
            <a:ext cx="5053038" cy="6890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2400" b="1" dirty="0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Regional Context</a:t>
            </a:r>
          </a:p>
          <a:p>
            <a:pPr algn="l">
              <a:lnSpc>
                <a:spcPts val="6000"/>
              </a:lnSpc>
            </a:pPr>
            <a:endParaRPr lang="en-US" sz="2400" b="1" dirty="0">
              <a:solidFill>
                <a:srgbClr val="000000"/>
              </a:solidFill>
              <a:latin typeface="Assistant Bold"/>
              <a:ea typeface="Assistant Bold"/>
              <a:cs typeface="Assistant Bold"/>
              <a:sym typeface="Assistant Bold"/>
            </a:endParaRPr>
          </a:p>
          <a:p>
            <a:pPr algn="l">
              <a:lnSpc>
                <a:spcPts val="6000"/>
              </a:lnSpc>
            </a:pPr>
            <a:endParaRPr lang="en-US" sz="2400" b="1" dirty="0">
              <a:solidFill>
                <a:srgbClr val="000000"/>
              </a:solidFill>
              <a:latin typeface="Assistant Bold"/>
              <a:ea typeface="Assistant Bold"/>
              <a:cs typeface="Assistant Bold"/>
              <a:sym typeface="Assistant Bold"/>
            </a:endParaRPr>
          </a:p>
          <a:p>
            <a:pPr algn="l">
              <a:lnSpc>
                <a:spcPts val="2688"/>
              </a:lnSpc>
            </a:pPr>
            <a:r>
              <a:rPr lang="en-US" sz="2400" b="1" dirty="0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Environmental Justice </a:t>
            </a:r>
          </a:p>
          <a:p>
            <a:pPr algn="l">
              <a:lnSpc>
                <a:spcPts val="2688"/>
              </a:lnSpc>
            </a:pPr>
            <a:r>
              <a:rPr lang="en-US" sz="2400" b="1" dirty="0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(If Applicable)</a:t>
            </a:r>
          </a:p>
          <a:p>
            <a:pPr algn="l">
              <a:lnSpc>
                <a:spcPts val="6000"/>
              </a:lnSpc>
            </a:pPr>
            <a:endParaRPr lang="en-US" sz="2400" b="1" dirty="0">
              <a:solidFill>
                <a:srgbClr val="000000"/>
              </a:solidFill>
              <a:latin typeface="Assistant Bold"/>
              <a:ea typeface="Assistant Bold"/>
              <a:cs typeface="Assistant Bold"/>
              <a:sym typeface="Assistant Bold"/>
            </a:endParaRPr>
          </a:p>
          <a:p>
            <a:pPr algn="l">
              <a:lnSpc>
                <a:spcPts val="6000"/>
              </a:lnSpc>
            </a:pPr>
            <a:r>
              <a:rPr lang="en-US" sz="2400" b="1" dirty="0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Zoning</a:t>
            </a:r>
          </a:p>
          <a:p>
            <a:pPr algn="l">
              <a:lnSpc>
                <a:spcPts val="6000"/>
              </a:lnSpc>
            </a:pPr>
            <a:endParaRPr lang="en-US" sz="2400" b="1" dirty="0">
              <a:solidFill>
                <a:srgbClr val="000000"/>
              </a:solidFill>
              <a:latin typeface="Assistant Bold"/>
              <a:ea typeface="Assistant Bold"/>
              <a:cs typeface="Assistant Bold"/>
              <a:sym typeface="Assistant Bold"/>
            </a:endParaRPr>
          </a:p>
          <a:p>
            <a:pPr algn="l">
              <a:lnSpc>
                <a:spcPts val="1200"/>
              </a:lnSpc>
            </a:pPr>
            <a:endParaRPr lang="en-US" sz="2400" b="1" dirty="0">
              <a:solidFill>
                <a:srgbClr val="000000"/>
              </a:solidFill>
              <a:latin typeface="Assistant Bold"/>
              <a:ea typeface="Assistant Bold"/>
              <a:cs typeface="Assistant Bold"/>
              <a:sym typeface="Assistant Bold"/>
            </a:endParaRPr>
          </a:p>
          <a:p>
            <a:pPr algn="l">
              <a:lnSpc>
                <a:spcPts val="6000"/>
              </a:lnSpc>
            </a:pPr>
            <a:r>
              <a:rPr lang="en-US" sz="2400" b="1" dirty="0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Soils and Geologic Features</a:t>
            </a:r>
          </a:p>
          <a:p>
            <a:pPr algn="l">
              <a:lnSpc>
                <a:spcPts val="6000"/>
              </a:lnSpc>
            </a:pPr>
            <a:endParaRPr lang="en-US" sz="2400" b="1" dirty="0">
              <a:solidFill>
                <a:srgbClr val="000000"/>
              </a:solidFill>
              <a:latin typeface="Assistant Bold"/>
              <a:ea typeface="Assistant Bold"/>
              <a:cs typeface="Assistant Bold"/>
              <a:sym typeface="Assistant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760517" y="3969225"/>
            <a:ext cx="671567" cy="901818"/>
          </a:xfrm>
          <a:custGeom>
            <a:avLst/>
            <a:gdLst/>
            <a:ahLst/>
            <a:cxnLst/>
            <a:rect l="l" t="t" r="r" b="b"/>
            <a:pathLst>
              <a:path w="671567" h="901818">
                <a:moveTo>
                  <a:pt x="0" y="0"/>
                </a:moveTo>
                <a:lnTo>
                  <a:pt x="671567" y="0"/>
                </a:lnTo>
                <a:lnTo>
                  <a:pt x="671567" y="901818"/>
                </a:lnTo>
                <a:lnTo>
                  <a:pt x="0" y="9018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760517" y="5417963"/>
            <a:ext cx="703418" cy="901818"/>
          </a:xfrm>
          <a:custGeom>
            <a:avLst/>
            <a:gdLst/>
            <a:ahLst/>
            <a:cxnLst/>
            <a:rect l="l" t="t" r="r" b="b"/>
            <a:pathLst>
              <a:path w="703418" h="901818">
                <a:moveTo>
                  <a:pt x="0" y="0"/>
                </a:moveTo>
                <a:lnTo>
                  <a:pt x="703418" y="0"/>
                </a:lnTo>
                <a:lnTo>
                  <a:pt x="703418" y="901818"/>
                </a:lnTo>
                <a:lnTo>
                  <a:pt x="0" y="9018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597271" y="6920931"/>
            <a:ext cx="1147768" cy="901818"/>
          </a:xfrm>
          <a:custGeom>
            <a:avLst/>
            <a:gdLst/>
            <a:ahLst/>
            <a:cxnLst/>
            <a:rect l="l" t="t" r="r" b="b"/>
            <a:pathLst>
              <a:path w="1147768" h="901818">
                <a:moveTo>
                  <a:pt x="0" y="0"/>
                </a:moveTo>
                <a:lnTo>
                  <a:pt x="1147768" y="0"/>
                </a:lnTo>
                <a:lnTo>
                  <a:pt x="1147768" y="901818"/>
                </a:lnTo>
                <a:lnTo>
                  <a:pt x="0" y="9018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2628832" y="1671944"/>
            <a:ext cx="806234" cy="1195225"/>
          </a:xfrm>
          <a:custGeom>
            <a:avLst/>
            <a:gdLst/>
            <a:ahLst/>
            <a:cxnLst/>
            <a:rect l="l" t="t" r="r" b="b"/>
            <a:pathLst>
              <a:path w="806234" h="1195225">
                <a:moveTo>
                  <a:pt x="0" y="0"/>
                </a:moveTo>
                <a:lnTo>
                  <a:pt x="806234" y="0"/>
                </a:lnTo>
                <a:lnTo>
                  <a:pt x="806234" y="1195225"/>
                </a:lnTo>
                <a:lnTo>
                  <a:pt x="0" y="11952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743419" y="3843995"/>
            <a:ext cx="577060" cy="799454"/>
          </a:xfrm>
          <a:custGeom>
            <a:avLst/>
            <a:gdLst/>
            <a:ahLst/>
            <a:cxnLst/>
            <a:rect l="l" t="t" r="r" b="b"/>
            <a:pathLst>
              <a:path w="577060" h="799454">
                <a:moveTo>
                  <a:pt x="0" y="0"/>
                </a:moveTo>
                <a:lnTo>
                  <a:pt x="577060" y="0"/>
                </a:lnTo>
                <a:lnTo>
                  <a:pt x="577060" y="799454"/>
                </a:lnTo>
                <a:lnTo>
                  <a:pt x="0" y="7994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631355" y="5518653"/>
            <a:ext cx="807633" cy="700438"/>
          </a:xfrm>
          <a:custGeom>
            <a:avLst/>
            <a:gdLst/>
            <a:ahLst/>
            <a:cxnLst/>
            <a:rect l="l" t="t" r="r" b="b"/>
            <a:pathLst>
              <a:path w="807633" h="700438">
                <a:moveTo>
                  <a:pt x="0" y="0"/>
                </a:moveTo>
                <a:lnTo>
                  <a:pt x="807633" y="0"/>
                </a:lnTo>
                <a:lnTo>
                  <a:pt x="807633" y="700438"/>
                </a:lnTo>
                <a:lnTo>
                  <a:pt x="0" y="7004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2631533" y="6920931"/>
            <a:ext cx="970665" cy="1103029"/>
          </a:xfrm>
          <a:custGeom>
            <a:avLst/>
            <a:gdLst/>
            <a:ahLst/>
            <a:cxnLst/>
            <a:rect l="l" t="t" r="r" b="b"/>
            <a:pathLst>
              <a:path w="970665" h="1103029">
                <a:moveTo>
                  <a:pt x="0" y="0"/>
                </a:moveTo>
                <a:lnTo>
                  <a:pt x="970666" y="0"/>
                </a:lnTo>
                <a:lnTo>
                  <a:pt x="970666" y="1103029"/>
                </a:lnTo>
                <a:lnTo>
                  <a:pt x="0" y="11030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989660" y="1133475"/>
            <a:ext cx="4880795" cy="325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0"/>
              </a:lnSpc>
            </a:pPr>
            <a:r>
              <a:rPr lang="en-US" sz="8000" b="1">
                <a:solidFill>
                  <a:srgbClr val="FFFFFF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Required OSRP Maps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769331" y="1619500"/>
            <a:ext cx="3489969" cy="6198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2400" b="1" dirty="0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Unique Features</a:t>
            </a:r>
          </a:p>
          <a:p>
            <a:pPr algn="l">
              <a:lnSpc>
                <a:spcPts val="6000"/>
              </a:lnSpc>
            </a:pPr>
            <a:endParaRPr lang="en-US" sz="2400" b="1" dirty="0">
              <a:solidFill>
                <a:srgbClr val="000000"/>
              </a:solidFill>
              <a:latin typeface="Assistant Bold"/>
              <a:ea typeface="Assistant Bold"/>
              <a:cs typeface="Assistant Bold"/>
              <a:sym typeface="Assistant Bold"/>
            </a:endParaRPr>
          </a:p>
          <a:p>
            <a:pPr algn="l">
              <a:lnSpc>
                <a:spcPts val="6000"/>
              </a:lnSpc>
            </a:pPr>
            <a:endParaRPr lang="en-US" sz="2400" b="1" dirty="0">
              <a:solidFill>
                <a:srgbClr val="000000"/>
              </a:solidFill>
              <a:latin typeface="Assistant Bold"/>
              <a:ea typeface="Assistant Bold"/>
              <a:cs typeface="Assistant Bold"/>
              <a:sym typeface="Assistant Bold"/>
            </a:endParaRPr>
          </a:p>
          <a:p>
            <a:pPr algn="l">
              <a:lnSpc>
                <a:spcPts val="6000"/>
              </a:lnSpc>
            </a:pPr>
            <a:r>
              <a:rPr lang="en-US" sz="2400" b="1" dirty="0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Water Resources</a:t>
            </a:r>
          </a:p>
          <a:p>
            <a:pPr algn="l">
              <a:lnSpc>
                <a:spcPts val="6000"/>
              </a:lnSpc>
            </a:pPr>
            <a:endParaRPr lang="en-US" sz="2400" b="1" dirty="0">
              <a:solidFill>
                <a:srgbClr val="000000"/>
              </a:solidFill>
              <a:latin typeface="Assistant Bold"/>
              <a:ea typeface="Assistant Bold"/>
              <a:cs typeface="Assistant Bold"/>
              <a:sym typeface="Assistant Bold"/>
            </a:endParaRPr>
          </a:p>
          <a:p>
            <a:pPr algn="l">
              <a:lnSpc>
                <a:spcPts val="6000"/>
              </a:lnSpc>
            </a:pPr>
            <a:r>
              <a:rPr lang="en-US" sz="2400" b="1" dirty="0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Open Space Inventory</a:t>
            </a:r>
          </a:p>
          <a:p>
            <a:pPr algn="l">
              <a:lnSpc>
                <a:spcPts val="6000"/>
              </a:lnSpc>
            </a:pPr>
            <a:endParaRPr lang="en-US" sz="2400" b="1" dirty="0">
              <a:solidFill>
                <a:srgbClr val="000000"/>
              </a:solidFill>
              <a:latin typeface="Assistant Bold"/>
              <a:ea typeface="Assistant Bold"/>
              <a:cs typeface="Assistant Bold"/>
              <a:sym typeface="Assistant Bold"/>
            </a:endParaRPr>
          </a:p>
          <a:p>
            <a:pPr algn="l">
              <a:lnSpc>
                <a:spcPts val="1200"/>
              </a:lnSpc>
            </a:pPr>
            <a:endParaRPr lang="en-US" sz="2400" b="1" dirty="0">
              <a:solidFill>
                <a:srgbClr val="000000"/>
              </a:solidFill>
              <a:latin typeface="Assistant Bold"/>
              <a:ea typeface="Assistant Bold"/>
              <a:cs typeface="Assistant Bold"/>
              <a:sym typeface="Assistant Bold"/>
            </a:endParaRPr>
          </a:p>
          <a:p>
            <a:pPr algn="l">
              <a:lnSpc>
                <a:spcPts val="6000"/>
              </a:lnSpc>
            </a:pPr>
            <a:r>
              <a:rPr lang="en-US" sz="2400" b="1" dirty="0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Action Plan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8935587"/>
            <a:ext cx="704820" cy="32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8"/>
              </a:lnSpc>
            </a:pPr>
            <a:r>
              <a:rPr lang="en-US" sz="2400" b="1">
                <a:solidFill>
                  <a:srgbClr val="FFFFFF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05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64275" y="9152120"/>
            <a:ext cx="795025" cy="106180"/>
            <a:chOff x="0" y="0"/>
            <a:chExt cx="3803650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426213" y="2898807"/>
            <a:ext cx="1356650" cy="1243184"/>
          </a:xfrm>
          <a:custGeom>
            <a:avLst/>
            <a:gdLst/>
            <a:ahLst/>
            <a:cxnLst/>
            <a:rect l="l" t="t" r="r" b="b"/>
            <a:pathLst>
              <a:path w="1356650" h="1243184">
                <a:moveTo>
                  <a:pt x="0" y="0"/>
                </a:moveTo>
                <a:lnTo>
                  <a:pt x="1356649" y="0"/>
                </a:lnTo>
                <a:lnTo>
                  <a:pt x="1356649" y="1243184"/>
                </a:lnTo>
                <a:lnTo>
                  <a:pt x="0" y="1243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397644" y="2933375"/>
            <a:ext cx="1031278" cy="1208616"/>
          </a:xfrm>
          <a:custGeom>
            <a:avLst/>
            <a:gdLst/>
            <a:ahLst/>
            <a:cxnLst/>
            <a:rect l="l" t="t" r="r" b="b"/>
            <a:pathLst>
              <a:path w="1031278" h="1208616">
                <a:moveTo>
                  <a:pt x="0" y="0"/>
                </a:moveTo>
                <a:lnTo>
                  <a:pt x="1031278" y="0"/>
                </a:lnTo>
                <a:lnTo>
                  <a:pt x="1031278" y="1208616"/>
                </a:lnTo>
                <a:lnTo>
                  <a:pt x="0" y="1208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643777" y="2898807"/>
            <a:ext cx="1307364" cy="1243184"/>
          </a:xfrm>
          <a:custGeom>
            <a:avLst/>
            <a:gdLst/>
            <a:ahLst/>
            <a:cxnLst/>
            <a:rect l="l" t="t" r="r" b="b"/>
            <a:pathLst>
              <a:path w="1307364" h="1243184">
                <a:moveTo>
                  <a:pt x="0" y="0"/>
                </a:moveTo>
                <a:lnTo>
                  <a:pt x="1307364" y="0"/>
                </a:lnTo>
                <a:lnTo>
                  <a:pt x="1307364" y="1243184"/>
                </a:lnTo>
                <a:lnTo>
                  <a:pt x="0" y="12431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96581" y="2898807"/>
            <a:ext cx="1991020" cy="1243184"/>
          </a:xfrm>
          <a:custGeom>
            <a:avLst/>
            <a:gdLst/>
            <a:ahLst/>
            <a:cxnLst/>
            <a:rect l="l" t="t" r="r" b="b"/>
            <a:pathLst>
              <a:path w="2194591" h="1470376">
                <a:moveTo>
                  <a:pt x="0" y="0"/>
                </a:moveTo>
                <a:lnTo>
                  <a:pt x="2194591" y="0"/>
                </a:lnTo>
                <a:lnTo>
                  <a:pt x="2194591" y="1470376"/>
                </a:lnTo>
                <a:lnTo>
                  <a:pt x="0" y="14703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1133475"/>
            <a:ext cx="16000088" cy="1101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0"/>
              </a:lnSpc>
            </a:pPr>
            <a:r>
              <a:rPr lang="en-US" sz="8000" b="1">
                <a:solidFill>
                  <a:srgbClr val="315240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Particularly Significant Elements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26213" y="4321558"/>
            <a:ext cx="3023536" cy="2920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27272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Open Space Inventory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400" b="1">
              <a:solidFill>
                <a:srgbClr val="272727"/>
              </a:solidFill>
              <a:latin typeface="Assistant Bold"/>
              <a:ea typeface="Assistant Bold"/>
              <a:cs typeface="Assistant Bold"/>
              <a:sym typeface="Assistant Bold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Includes information on management agency, zoning, public access, condition, recreation potential, etc.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43777" y="4321558"/>
            <a:ext cx="3088062" cy="375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27272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Action Plan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400" b="1">
              <a:solidFill>
                <a:srgbClr val="272727"/>
              </a:solidFill>
              <a:latin typeface="Assistant Bold"/>
              <a:ea typeface="Assistant Bold"/>
              <a:cs typeface="Assistant Bold"/>
              <a:sym typeface="Assistant Bold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Lists actions that will implement the plan’s goals and objectives with a responsible party, potential funding source, and priority associated with each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97644" y="4321558"/>
            <a:ext cx="3475221" cy="2152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 strike="sngStrike" dirty="0">
                <a:solidFill>
                  <a:srgbClr val="27272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ADA Plan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400" b="1" strike="sngStrike" dirty="0">
              <a:solidFill>
                <a:srgbClr val="272727"/>
              </a:solidFill>
              <a:latin typeface="Assistant Bold"/>
              <a:ea typeface="Assistant Bold"/>
              <a:cs typeface="Assistant Bold"/>
              <a:sym typeface="Assistant Bold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strike="sngStrike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Administrative requirements and employment practices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096580" y="4321558"/>
            <a:ext cx="3485193" cy="459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27272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Public Participation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400" b="1">
              <a:solidFill>
                <a:srgbClr val="272727"/>
              </a:solidFill>
              <a:latin typeface="Assistant Bold"/>
              <a:ea typeface="Assistant Bold"/>
              <a:cs typeface="Assistant Bold"/>
              <a:sym typeface="Assistant Bold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Surveys, Public Meetings, Workshops, etc.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400">
              <a:solidFill>
                <a:srgbClr val="272727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Helps to gather information on what community members feel is important to protect, what recreational activities they’d like to see, etc.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8935587"/>
            <a:ext cx="704820" cy="32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8"/>
              </a:lnSpc>
            </a:pPr>
            <a:r>
              <a:rPr lang="en-US" sz="2400" b="1">
                <a:solidFill>
                  <a:srgbClr val="000000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06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315700" y="-381000"/>
            <a:ext cx="6972300" cy="11658600"/>
          </a:xfrm>
          <a:prstGeom prst="rect">
            <a:avLst/>
          </a:prstGeom>
          <a:solidFill>
            <a:srgbClr val="31524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443764" y="1638300"/>
            <a:ext cx="7129736" cy="6942320"/>
          </a:xfrm>
          <a:custGeom>
            <a:avLst/>
            <a:gdLst/>
            <a:ahLst/>
            <a:cxnLst/>
            <a:rect l="l" t="t" r="r" b="b"/>
            <a:pathLst>
              <a:path w="7129736" h="6942320">
                <a:moveTo>
                  <a:pt x="0" y="0"/>
                </a:moveTo>
                <a:lnTo>
                  <a:pt x="7129736" y="0"/>
                </a:lnTo>
                <a:lnTo>
                  <a:pt x="7129736" y="6942320"/>
                </a:lnTo>
                <a:lnTo>
                  <a:pt x="0" y="6942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657" r="-366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464275" y="9152120"/>
            <a:ext cx="795025" cy="106180"/>
            <a:chOff x="0" y="0"/>
            <a:chExt cx="3803650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3000167"/>
            <a:ext cx="7335393" cy="4324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0"/>
              </a:lnSpc>
            </a:pPr>
            <a:r>
              <a:rPr lang="en-US" sz="8000" b="1">
                <a:solidFill>
                  <a:srgbClr val="315240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Fairhaven’s Open Space and Recreation Process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935587"/>
            <a:ext cx="704820" cy="32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8"/>
              </a:lnSpc>
            </a:pPr>
            <a:r>
              <a:rPr lang="en-US" sz="2400" b="1">
                <a:solidFill>
                  <a:srgbClr val="000000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07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239280" cy="11811000"/>
          </a:xfrm>
          <a:prstGeom prst="rect">
            <a:avLst/>
          </a:prstGeom>
          <a:solidFill>
            <a:srgbClr val="31524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464275" y="9152120"/>
            <a:ext cx="795025" cy="106180"/>
            <a:chOff x="0" y="0"/>
            <a:chExt cx="3803650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7690456" y="1922772"/>
            <a:ext cx="1453544" cy="1244597"/>
          </a:xfrm>
          <a:custGeom>
            <a:avLst/>
            <a:gdLst/>
            <a:ahLst/>
            <a:cxnLst/>
            <a:rect l="l" t="t" r="r" b="b"/>
            <a:pathLst>
              <a:path w="1453544" h="1244597">
                <a:moveTo>
                  <a:pt x="0" y="0"/>
                </a:moveTo>
                <a:lnTo>
                  <a:pt x="1453544" y="0"/>
                </a:lnTo>
                <a:lnTo>
                  <a:pt x="1453544" y="1244598"/>
                </a:lnTo>
                <a:lnTo>
                  <a:pt x="0" y="124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847580" y="4205257"/>
            <a:ext cx="1139295" cy="1153982"/>
          </a:xfrm>
          <a:custGeom>
            <a:avLst/>
            <a:gdLst/>
            <a:ahLst/>
            <a:cxnLst/>
            <a:rect l="l" t="t" r="r" b="b"/>
            <a:pathLst>
              <a:path w="1139295" h="1153982">
                <a:moveTo>
                  <a:pt x="0" y="0"/>
                </a:moveTo>
                <a:lnTo>
                  <a:pt x="1139296" y="0"/>
                </a:lnTo>
                <a:lnTo>
                  <a:pt x="1139296" y="1153982"/>
                </a:lnTo>
                <a:lnTo>
                  <a:pt x="0" y="1153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700" y="1205795"/>
            <a:ext cx="5260344" cy="4324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0"/>
              </a:lnSpc>
            </a:pPr>
            <a:r>
              <a:rPr lang="en-US" sz="8000" b="1">
                <a:solidFill>
                  <a:srgbClr val="FFFFFF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Task 1: Steering Committee Meetings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80923" y="1936769"/>
            <a:ext cx="7380864" cy="123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The committee will be made up of individuals from Town Staff, as well as various local stakeholder groups and citizens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80923" y="4366291"/>
            <a:ext cx="7380864" cy="375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There will be six (6) SC meetings throughout the Open Space Planning process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272727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#1: Coordination + Outreach Survey, Website</a:t>
            </a: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#2: Previous Plan Review + Outreach Meeting</a:t>
            </a: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#3: Public Engagement Analysis + Review of Maps</a:t>
            </a: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#4: Preliminary Prioritization + Draft Status Updates</a:t>
            </a: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#5: Draft Action Plan Review + Public Meeting 2 Prep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#6: Final Review + Debrief Next Steps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935587"/>
            <a:ext cx="704820" cy="32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8"/>
              </a:lnSpc>
            </a:pPr>
            <a:r>
              <a:rPr lang="en-US" sz="2400" b="1">
                <a:solidFill>
                  <a:srgbClr val="FFFFFF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08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239280" cy="11811000"/>
          </a:xfrm>
          <a:prstGeom prst="rect">
            <a:avLst/>
          </a:prstGeom>
          <a:solidFill>
            <a:srgbClr val="31524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742949"/>
            <a:ext cx="6210580" cy="325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0"/>
              </a:lnSpc>
            </a:pPr>
            <a:r>
              <a:rPr lang="en-US" sz="8000" b="1">
                <a:solidFill>
                  <a:srgbClr val="FFFFFF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Task 2: Public Engagement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80313" y="2497626"/>
            <a:ext cx="8978987" cy="585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One (1) workshop to discuss the goals and objectives for Open Space and Recreation in Fall River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272727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One (1) workshop to vet the plan recommendations with the community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272727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SRPEDD will create the advertisements for these meetings, with input from the Steering Committee on outlets for advertisements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272727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SRPEDD and the Steering Committee members will publicize the workshop announcements throughout the community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272727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An electronic survey will also be prepared by SRPEDD and distributed by the City and the Steering Committee members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6464275" y="9152120"/>
            <a:ext cx="795025" cy="106180"/>
            <a:chOff x="0" y="0"/>
            <a:chExt cx="3803650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8935587"/>
            <a:ext cx="704820" cy="32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8"/>
              </a:lnSpc>
            </a:pPr>
            <a:r>
              <a:rPr lang="en-US" sz="2400" b="1">
                <a:solidFill>
                  <a:srgbClr val="FFFFFF"/>
                </a:solidFill>
                <a:latin typeface="Vesper Libre Bold"/>
                <a:ea typeface="Vesper Libre Bold"/>
                <a:cs typeface="Vesper Libre Bold"/>
                <a:sym typeface="Vesper Libre Bold"/>
              </a:rPr>
              <a:t>09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71210" y="1590549"/>
            <a:ext cx="958809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272727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There will be two (2) public workshops with the following parameters</a:t>
            </a: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7909476" y="2618172"/>
            <a:ext cx="288181" cy="252158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C7E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7000" y="25400"/>
              <a:ext cx="558800" cy="635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7909476" y="3859606"/>
            <a:ext cx="288181" cy="252158"/>
            <a:chOff x="0" y="0"/>
            <a:chExt cx="812800" cy="711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C7E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7000" y="25400"/>
              <a:ext cx="558800" cy="635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7909476" y="5100287"/>
            <a:ext cx="288181" cy="252158"/>
            <a:chOff x="0" y="0"/>
            <a:chExt cx="812800" cy="7112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C7E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25400"/>
              <a:ext cx="558800" cy="635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5400000">
            <a:off x="7909476" y="6399891"/>
            <a:ext cx="288181" cy="252158"/>
            <a:chOff x="0" y="0"/>
            <a:chExt cx="812800" cy="7112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C7E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7000" y="25400"/>
              <a:ext cx="558800" cy="635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5400000">
            <a:off x="7909476" y="7640572"/>
            <a:ext cx="288181" cy="252158"/>
            <a:chOff x="0" y="0"/>
            <a:chExt cx="812800" cy="7112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C7E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7000" y="25400"/>
              <a:ext cx="558800" cy="635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6852C76F5D1246A1233FA484FA7A64" ma:contentTypeVersion="11" ma:contentTypeDescription="Create a new document." ma:contentTypeScope="" ma:versionID="98e6b961eea02b08b544234399f44637">
  <xsd:schema xmlns:xsd="http://www.w3.org/2001/XMLSchema" xmlns:xs="http://www.w3.org/2001/XMLSchema" xmlns:p="http://schemas.microsoft.com/office/2006/metadata/properties" xmlns:ns2="4f88179e-2a7d-45bc-b514-69bfdf66575b" xmlns:ns3="ba91bf03-bb9c-474b-9058-a2a23e32379e" targetNamespace="http://schemas.microsoft.com/office/2006/metadata/properties" ma:root="true" ma:fieldsID="e2fd34354571efa1bf3dbc4763ccd1e9" ns2:_="" ns3:_="">
    <xsd:import namespace="4f88179e-2a7d-45bc-b514-69bfdf66575b"/>
    <xsd:import namespace="ba91bf03-bb9c-474b-9058-a2a23e3237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8179e-2a7d-45bc-b514-69bfdf6657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23502f7-579a-48db-8ab9-c5128d7e93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1bf03-bb9c-474b-9058-a2a23e32379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9060d5d-b2ab-4020-a788-bc0a0d04c0f4}" ma:internalName="TaxCatchAll" ma:showField="CatchAllData" ma:web="ba91bf03-bb9c-474b-9058-a2a23e3237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91bf03-bb9c-474b-9058-a2a23e32379e" xsi:nil="true"/>
    <lcf76f155ced4ddcb4097134ff3c332f xmlns="4f88179e-2a7d-45bc-b514-69bfdf6657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533689-9980-4BC5-BF7B-71BC22ED9F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8F2037-C4A4-4269-A2DA-DB9877209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88179e-2a7d-45bc-b514-69bfdf66575b"/>
    <ds:schemaRef ds:uri="ba91bf03-bb9c-474b-9058-a2a23e323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2EEA70-1650-40BD-A32C-490B8679913D}">
  <ds:schemaRefs>
    <ds:schemaRef ds:uri="http://schemas.microsoft.com/office/2006/metadata/properties"/>
    <ds:schemaRef ds:uri="http://schemas.microsoft.com/office/infopath/2007/PartnerControls"/>
    <ds:schemaRef ds:uri="ba91bf03-bb9c-474b-9058-a2a23e32379e"/>
    <ds:schemaRef ds:uri="4f88179e-2a7d-45bc-b514-69bfdf66575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717</Words>
  <Application>Microsoft Office PowerPoint</Application>
  <PresentationFormat>Custom</PresentationFormat>
  <Paragraphs>122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Vesper Libre Bold</vt:lpstr>
      <vt:lpstr>Aptos</vt:lpstr>
      <vt:lpstr>Assistant</vt:lpstr>
      <vt:lpstr>Assistant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Open Space and recreation plan process</dc:title>
  <cp:lastModifiedBy>Audrey Matthews</cp:lastModifiedBy>
  <cp:revision>2</cp:revision>
  <dcterms:created xsi:type="dcterms:W3CDTF">2006-08-16T00:00:00Z</dcterms:created>
  <dcterms:modified xsi:type="dcterms:W3CDTF">2025-05-19T15:46:27Z</dcterms:modified>
  <dc:identifier>DAGkbeOgIIg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0x010100956852C76F5D1246A1233FA484FA7A64</vt:lpwstr>
  </property>
  <property fmtid="{D5CDD505-2E9C-101B-9397-08002B2CF9AE}" pid="3" name="MediaServiceImageTags">
    <vt:lpwstr/>
  </property>
</Properties>
</file>